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media/image8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26"/>
  </p:handoutMasterIdLst>
  <p:sldIdLst>
    <p:sldId id="359" r:id="rId4"/>
    <p:sldId id="318" r:id="rId6"/>
    <p:sldId id="386" r:id="rId7"/>
    <p:sldId id="453" r:id="rId8"/>
    <p:sldId id="452" r:id="rId9"/>
    <p:sldId id="456" r:id="rId10"/>
    <p:sldId id="454" r:id="rId11"/>
    <p:sldId id="457" r:id="rId12"/>
    <p:sldId id="458" r:id="rId13"/>
    <p:sldId id="455" r:id="rId14"/>
    <p:sldId id="460" r:id="rId15"/>
    <p:sldId id="412" r:id="rId16"/>
    <p:sldId id="414" r:id="rId17"/>
    <p:sldId id="443" r:id="rId18"/>
    <p:sldId id="389" r:id="rId19"/>
    <p:sldId id="387" r:id="rId20"/>
    <p:sldId id="444" r:id="rId21"/>
    <p:sldId id="445" r:id="rId22"/>
    <p:sldId id="446" r:id="rId23"/>
    <p:sldId id="450" r:id="rId24"/>
    <p:sldId id="355" r:id="rId25"/>
  </p:sldIdLst>
  <p:sldSz cx="12192000" cy="6858000"/>
  <p:notesSz cx="6858000" cy="9144000"/>
  <p:embeddedFontLst>
    <p:embeddedFont>
      <p:font typeface="微软雅黑" panose="020B0503020204020204" pitchFamily="34" charset="-122"/>
      <p:regular r:id="rId31"/>
    </p:embeddedFont>
    <p:embeddedFont>
      <p:font typeface="楷体" panose="02010609060101010101" charset="-122"/>
      <p:regular r:id="rId32"/>
    </p:embeddedFont>
  </p:embeddedFontLst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07" userDrawn="1">
          <p15:clr>
            <a:srgbClr val="A4A3A4"/>
          </p15:clr>
        </p15:guide>
        <p15:guide id="2" pos="7232" userDrawn="1">
          <p15:clr>
            <a:srgbClr val="A4A3A4"/>
          </p15:clr>
        </p15:guide>
        <p15:guide id="4" orient="horz" pos="582" userDrawn="1">
          <p15:clr>
            <a:srgbClr val="A4A3A4"/>
          </p15:clr>
        </p15:guide>
        <p15:guide id="6" orient="horz" pos="386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98BFF8"/>
    <a:srgbClr val="FFC71D"/>
    <a:srgbClr val="6DA6DA"/>
    <a:srgbClr val="FFC821"/>
    <a:srgbClr val="FFD24B"/>
    <a:srgbClr val="F7CC7E"/>
    <a:srgbClr val="F47457"/>
    <a:srgbClr val="F2C87C"/>
    <a:srgbClr val="294A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056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434" y="852"/>
      </p:cViewPr>
      <p:guideLst>
        <p:guide pos="507"/>
        <p:guide pos="7232"/>
        <p:guide orient="horz" pos="582"/>
        <p:guide orient="horz" pos="386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3" Type="http://schemas.openxmlformats.org/officeDocument/2006/relationships/tags" Target="tags/tag9.xml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润圆-65简" panose="00020600040101010101" pitchFamily="18" charset="-122"/>
              <a:ea typeface="汉仪润圆-65简" panose="00020600040101010101" pitchFamily="18" charset="-122"/>
              <a:cs typeface="汉仪润圆-65简" panose="00020600040101010101" pitchFamily="18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汉仪润圆-65简" panose="00020600040101010101" pitchFamily="18" charset="-122"/>
              </a:rPr>
            </a:fld>
            <a:endParaRPr lang="zh-CN" altLang="en-US">
              <a:latin typeface="汉仪润圆-65简" panose="00020600040101010101" pitchFamily="18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润圆-65简" panose="00020600040101010101" pitchFamily="18" charset="-122"/>
              <a:ea typeface="汉仪润圆-65简" panose="00020600040101010101" pitchFamily="18" charset="-122"/>
              <a:cs typeface="汉仪润圆-65简" panose="00020600040101010101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汉仪润圆-65简" panose="00020600040101010101" pitchFamily="18" charset="-122"/>
              </a:rPr>
            </a:fld>
            <a:endParaRPr lang="zh-CN" altLang="en-US">
              <a:latin typeface="汉仪润圆-65简" panose="00020600040101010101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润圆-65简" panose="00020600040101010101" pitchFamily="18" charset="-122"/>
                <a:ea typeface="汉仪润圆-65简" panose="00020600040101010101" pitchFamily="18" charset="-122"/>
                <a:cs typeface="汉仪润圆-65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润圆-65简" panose="00020600040101010101" pitchFamily="18" charset="-122"/>
                <a:ea typeface="汉仪润圆-65简" panose="00020600040101010101" pitchFamily="18" charset="-122"/>
                <a:cs typeface="汉仪润圆-65简" panose="00020600040101010101" pitchFamily="18" charset="-122"/>
              </a:defRPr>
            </a:lvl1pPr>
          </a:lstStyle>
          <a:p>
            <a:fld id="{52A7A8E6-2B6E-43D1-A67C-639F917BCA3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润圆-65简" panose="00020600040101010101" pitchFamily="18" charset="-122"/>
                <a:ea typeface="汉仪润圆-65简" panose="00020600040101010101" pitchFamily="18" charset="-122"/>
                <a:cs typeface="汉仪润圆-65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润圆-65简" panose="00020600040101010101" pitchFamily="18" charset="-122"/>
                <a:ea typeface="汉仪润圆-65简" panose="00020600040101010101" pitchFamily="18" charset="-122"/>
                <a:cs typeface="汉仪润圆-65简" panose="00020600040101010101" pitchFamily="18" charset="-122"/>
              </a:defRPr>
            </a:lvl1pPr>
          </a:lstStyle>
          <a:p>
            <a:fld id="{B2B905D4-827C-4148-B7A2-BD99F4484BE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润圆-65简" panose="00020600040101010101" pitchFamily="18" charset="-122"/>
        <a:ea typeface="汉仪润圆-65简" panose="00020600040101010101" pitchFamily="18" charset="-122"/>
        <a:cs typeface="汉仪润圆-65简" panose="00020600040101010101" pitchFamily="18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润圆-65简" panose="00020600040101010101" pitchFamily="18" charset="-122"/>
        <a:ea typeface="汉仪润圆-65简" panose="00020600040101010101" pitchFamily="18" charset="-122"/>
        <a:cs typeface="汉仪润圆-65简" panose="00020600040101010101" pitchFamily="18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润圆-65简" panose="00020600040101010101" pitchFamily="18" charset="-122"/>
        <a:ea typeface="汉仪润圆-65简" panose="00020600040101010101" pitchFamily="18" charset="-122"/>
        <a:cs typeface="汉仪润圆-65简" panose="00020600040101010101" pitchFamily="18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润圆-65简" panose="00020600040101010101" pitchFamily="18" charset="-122"/>
        <a:ea typeface="汉仪润圆-65简" panose="00020600040101010101" pitchFamily="18" charset="-122"/>
        <a:cs typeface="汉仪润圆-65简" panose="00020600040101010101" pitchFamily="18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润圆-65简" panose="00020600040101010101" pitchFamily="18" charset="-122"/>
        <a:ea typeface="汉仪润圆-65简" panose="00020600040101010101" pitchFamily="18" charset="-122"/>
        <a:cs typeface="汉仪润圆-65简" panose="00020600040101010101" pitchFamily="18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905D4-827C-4148-B7A2-BD99F4484BE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905D4-827C-4148-B7A2-BD99F4484BE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905D4-827C-4148-B7A2-BD99F4484BE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905D4-827C-4148-B7A2-BD99F4484BE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905D4-827C-4148-B7A2-BD99F4484BE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905D4-827C-4148-B7A2-BD99F4484BE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905D4-827C-4148-B7A2-BD99F4484BE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3" y="3"/>
            <a:ext cx="12191997" cy="6857997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mple clea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 dirty="0">
              <a:cs typeface="汉仪润圆-65简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 userDrawn="1">
            <p:ph type="pic" sz="quarter" idx="14"/>
          </p:nvPr>
        </p:nvSpPr>
        <p:spPr>
          <a:xfrm>
            <a:off x="4565328" y="2126694"/>
            <a:ext cx="3067372" cy="3062392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 algn="ctr">
              <a:defRPr sz="3200">
                <a:solidFill>
                  <a:schemeClr val="tx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98692-AB0B-439B-9FDD-7EA4560080D7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8A499-5351-4113-8C01-EE5D50C53C1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汉仪润圆-65简" panose="00020600040101010101" pitchFamily="18" charset="-122"/>
                <a:ea typeface="汉仪润圆-65简" panose="00020600040101010101" pitchFamily="18" charset="-122"/>
                <a:cs typeface="Calibri Light" panose="020F0302020204030204"/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 userDrawn="1">
            <p:ph type="pic" sz="quarter" idx="14"/>
          </p:nvPr>
        </p:nvSpPr>
        <p:spPr>
          <a:xfrm>
            <a:off x="4565328" y="2126694"/>
            <a:ext cx="3067372" cy="3062392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4858507" y="1887002"/>
            <a:ext cx="6641556" cy="3899528"/>
          </a:xfrm>
          <a:prstGeom prst="rect">
            <a:avLst/>
          </a:prstGeom>
          <a:effectLst/>
        </p:spPr>
      </p:pic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666128" y="2131267"/>
            <a:ext cx="5026766" cy="316395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汉仪润圆-65简" panose="00020600040101010101" pitchFamily="18" charset="-122"/>
                <a:ea typeface="汉仪润圆-65简" panose="00020600040101010101" pitchFamily="18" charset="-122"/>
                <a:cs typeface="汉仪润圆-65简" panose="00020600040101010101" pitchFamily="18" charset="-122"/>
              </a:defRPr>
            </a:lvl1pPr>
          </a:lstStyle>
          <a:p>
            <a:r>
              <a:rPr lang="en-US"/>
              <a:t>Drag &amp; Drop Image</a:t>
            </a:r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7849085" y="5426679"/>
            <a:ext cx="660400" cy="138910"/>
          </a:xfrm>
          <a:prstGeom prst="rect">
            <a:avLst/>
          </a:prstGeom>
          <a:solidFill>
            <a:srgbClr val="1F1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cs typeface="汉仪润圆-65简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90699" y="34290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汉仪润圆-65简" panose="00020600040101010101" pitchFamily="18" charset="-122"/>
                <a:ea typeface="汉仪润圆-65简" panose="00020600040101010101" pitchFamily="18" charset="-122"/>
                <a:cs typeface="汉仪润圆-65简" panose="00020600040101010101" pitchFamily="18" charset="-122"/>
              </a:defRPr>
            </a:lvl1pPr>
          </a:lstStyle>
          <a:p>
            <a:r>
              <a:rPr lang="en-US"/>
              <a:t>Insert Image</a:t>
            </a:r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663131" y="6858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汉仪润圆-65简" panose="00020600040101010101" pitchFamily="18" charset="-122"/>
                <a:ea typeface="汉仪润圆-65简" panose="00020600040101010101" pitchFamily="18" charset="-122"/>
                <a:cs typeface="汉仪润圆-65简" panose="00020600040101010101" pitchFamily="18" charset="-122"/>
              </a:defRPr>
            </a:lvl1pPr>
          </a:lstStyle>
          <a:p>
            <a:r>
              <a:rPr lang="en-US"/>
              <a:t>Insert Image</a:t>
            </a:r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528869" y="34290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汉仪润圆-65简" panose="00020600040101010101" pitchFamily="18" charset="-122"/>
                <a:ea typeface="汉仪润圆-65简" panose="00020600040101010101" pitchFamily="18" charset="-122"/>
                <a:cs typeface="汉仪润圆-65简" panose="00020600040101010101" pitchFamily="18" charset="-122"/>
              </a:defRPr>
            </a:lvl1pPr>
          </a:lstStyle>
          <a:p>
            <a:r>
              <a:rPr lang="en-US"/>
              <a:t>Insert Image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DC11D-C56D-43F7-9324-A802D50A1050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EE1C3-4C97-4D89-86D4-AB0FC9C35DC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汉仪润圆-65简" panose="00020600040101010101" pitchFamily="18" charset="-122"/>
                <a:ea typeface="汉仪润圆-65简" panose="00020600040101010101" pitchFamily="18" charset="-122"/>
                <a:cs typeface="Calibri Light" panose="020F0302020204030204"/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3" y="3"/>
            <a:ext cx="12191997" cy="6857997"/>
          </a:xfrm>
          <a:prstGeom prst="rect">
            <a:avLst/>
          </a:prstGeom>
        </p:spPr>
      </p:pic>
      <p:sp>
        <p:nvSpPr>
          <p:cNvPr id="8" name="圆角矩形 7"/>
          <p:cNvSpPr/>
          <p:nvPr userDrawn="1"/>
        </p:nvSpPr>
        <p:spPr>
          <a:xfrm>
            <a:off x="453571" y="419101"/>
            <a:ext cx="11284858" cy="6019799"/>
          </a:xfrm>
          <a:prstGeom prst="roundRect">
            <a:avLst>
              <a:gd name="adj" fmla="val 1789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sx="102000" sy="102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润圆-65简" panose="00020600040101010101" pitchFamily="18" charset="-122"/>
              <a:ea typeface="汉仪润圆-65简" panose="00020600040101010101" pitchFamily="18" charset="-122"/>
              <a:cs typeface="汉仪润圆-65简" panose="00020600040101010101" pitchFamily="18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汉仪润圆-65简" panose="00020600040101010101" pitchFamily="18" charset="-122"/>
              </a:defRPr>
            </a:lvl1pPr>
          </a:lstStyle>
          <a:p>
            <a:fld id="{8FB98692-AB0B-439B-9FDD-7EA4560080D7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汉仪润圆-65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汉仪润圆-65简" panose="00020600040101010101" pitchFamily="18" charset="-122"/>
              </a:defRPr>
            </a:lvl1pPr>
          </a:lstStyle>
          <a:p>
            <a:fld id="{87F8A499-5351-4113-8C01-EE5D50C53C18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汉仪润圆-65简" panose="00020600040101010101" pitchFamily="18" charset="-122"/>
          <a:ea typeface="汉仪润圆-65简" panose="00020600040101010101" pitchFamily="18" charset="-122"/>
          <a:cs typeface="汉仪润圆-65简" panose="00020600040101010101" pitchFamily="18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汉仪润圆-65简" panose="00020600040101010101" pitchFamily="18" charset="-122"/>
          <a:ea typeface="汉仪润圆-65简" panose="00020600040101010101" pitchFamily="18" charset="-122"/>
          <a:cs typeface="汉仪润圆-65简" panose="00020600040101010101" pitchFamily="18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汉仪润圆-65简" panose="00020600040101010101" pitchFamily="18" charset="-122"/>
          <a:ea typeface="汉仪润圆-65简" panose="00020600040101010101" pitchFamily="18" charset="-122"/>
          <a:cs typeface="汉仪润圆-65简" panose="00020600040101010101" pitchFamily="18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汉仪润圆-65简" panose="00020600040101010101" pitchFamily="18" charset="-122"/>
          <a:ea typeface="汉仪润圆-65简" panose="00020600040101010101" pitchFamily="18" charset="-122"/>
          <a:cs typeface="汉仪润圆-65简" panose="00020600040101010101" pitchFamily="18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润圆-65简" panose="00020600040101010101" pitchFamily="18" charset="-122"/>
          <a:ea typeface="汉仪润圆-65简" panose="00020600040101010101" pitchFamily="18" charset="-122"/>
          <a:cs typeface="汉仪润圆-65简" panose="00020600040101010101" pitchFamily="18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润圆-65简" panose="00020600040101010101" pitchFamily="18" charset="-122"/>
          <a:ea typeface="汉仪润圆-65简" panose="00020600040101010101" pitchFamily="18" charset="-122"/>
          <a:cs typeface="汉仪润圆-65简" panose="00020600040101010101" pitchFamily="18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2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 flipH="1">
            <a:off x="3" y="3"/>
            <a:ext cx="12191997" cy="6857997"/>
          </a:xfrm>
          <a:prstGeom prst="rect">
            <a:avLst/>
          </a:prstGeom>
        </p:spPr>
      </p:pic>
      <p:sp>
        <p:nvSpPr>
          <p:cNvPr id="8" name="圆角矩形 7"/>
          <p:cNvSpPr/>
          <p:nvPr userDrawn="1"/>
        </p:nvSpPr>
        <p:spPr>
          <a:xfrm>
            <a:off x="453571" y="419101"/>
            <a:ext cx="11284858" cy="6019799"/>
          </a:xfrm>
          <a:prstGeom prst="roundRect">
            <a:avLst>
              <a:gd name="adj" fmla="val 1789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sx="102000" sy="102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润圆-65简" panose="00020600040101010101" pitchFamily="18" charset="-122"/>
              <a:ea typeface="汉仪润圆-65简" panose="00020600040101010101" pitchFamily="18" charset="-122"/>
              <a:cs typeface="汉仪润圆-65简" panose="00020600040101010101" pitchFamily="18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汉仪润圆-65简" panose="00020600040101010101" pitchFamily="18" charset="-122"/>
              </a:defRPr>
            </a:lvl1pPr>
          </a:lstStyle>
          <a:p>
            <a:fld id="{8FB98692-AB0B-439B-9FDD-7EA4560080D7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汉仪润圆-65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汉仪润圆-65简" panose="00020600040101010101" pitchFamily="18" charset="-122"/>
              </a:defRPr>
            </a:lvl1pPr>
          </a:lstStyle>
          <a:p>
            <a:fld id="{87F8A499-5351-4113-8C01-EE5D50C53C18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汉仪润圆-65简" panose="00020600040101010101" pitchFamily="18" charset="-122"/>
          <a:ea typeface="汉仪润圆-65简" panose="00020600040101010101" pitchFamily="18" charset="-122"/>
          <a:cs typeface="汉仪润圆-65简" panose="00020600040101010101" pitchFamily="18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汉仪润圆-65简" panose="00020600040101010101" pitchFamily="18" charset="-122"/>
          <a:ea typeface="汉仪润圆-65简" panose="00020600040101010101" pitchFamily="18" charset="-122"/>
          <a:cs typeface="汉仪润圆-65简" panose="00020600040101010101" pitchFamily="18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汉仪润圆-65简" panose="00020600040101010101" pitchFamily="18" charset="-122"/>
          <a:ea typeface="汉仪润圆-65简" panose="00020600040101010101" pitchFamily="18" charset="-122"/>
          <a:cs typeface="汉仪润圆-65简" panose="00020600040101010101" pitchFamily="18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汉仪润圆-65简" panose="00020600040101010101" pitchFamily="18" charset="-122"/>
          <a:ea typeface="汉仪润圆-65简" panose="00020600040101010101" pitchFamily="18" charset="-122"/>
          <a:cs typeface="汉仪润圆-65简" panose="00020600040101010101" pitchFamily="18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润圆-65简" panose="00020600040101010101" pitchFamily="18" charset="-122"/>
          <a:ea typeface="汉仪润圆-65简" panose="00020600040101010101" pitchFamily="18" charset="-122"/>
          <a:cs typeface="汉仪润圆-65简" panose="00020600040101010101" pitchFamily="18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润圆-65简" panose="00020600040101010101" pitchFamily="18" charset="-122"/>
          <a:ea typeface="汉仪润圆-65简" panose="00020600040101010101" pitchFamily="18" charset="-122"/>
          <a:cs typeface="汉仪润圆-65简" panose="00020600040101010101" pitchFamily="18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7.xml"/><Relationship Id="rId2" Type="http://schemas.openxmlformats.org/officeDocument/2006/relationships/image" Target="../media/image19.png"/><Relationship Id="rId1" Type="http://schemas.openxmlformats.org/officeDocument/2006/relationships/image" Target="../media/image4.emf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8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5.xml"/><Relationship Id="rId1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6.xml"/><Relationship Id="rId3" Type="http://schemas.openxmlformats.org/officeDocument/2006/relationships/tags" Target="../tags/tag6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8.webp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3741298" y="717478"/>
            <a:ext cx="4693468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3600" b="1" dirty="0">
                <a:solidFill>
                  <a:srgbClr val="333F50"/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+mn-ea"/>
                <a:sym typeface="汉仪润圆-65简" panose="00020600040101010101" pitchFamily="18" charset="-122"/>
              </a:rPr>
              <a:t>自我</a:t>
            </a:r>
            <a:r>
              <a:rPr lang="zh-CN" altLang="en-US" sz="3600" b="1" dirty="0">
                <a:solidFill>
                  <a:srgbClr val="333F50"/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+mn-ea"/>
                <a:sym typeface="汉仪润圆-65简" panose="00020600040101010101" pitchFamily="18" charset="-122"/>
              </a:rPr>
              <a:t>介绍</a:t>
            </a:r>
            <a:endParaRPr lang="zh-CN" altLang="en-US" sz="3600" b="1" dirty="0">
              <a:solidFill>
                <a:srgbClr val="333F50"/>
              </a:solidFill>
              <a:latin typeface="汉仪润圆-65简" panose="00020600040101010101" pitchFamily="18" charset="-122"/>
              <a:ea typeface="汉仪润圆-65简" panose="00020600040101010101" pitchFamily="18" charset="-122"/>
              <a:cs typeface="+mn-ea"/>
              <a:sym typeface="汉仪润圆-65简" panose="00020600040101010101" pitchFamily="18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816276" y="972761"/>
            <a:ext cx="8559449" cy="108542"/>
            <a:chOff x="1185913" y="691984"/>
            <a:chExt cx="8559449" cy="108542"/>
          </a:xfrm>
        </p:grpSpPr>
        <p:cxnSp>
          <p:nvCxnSpPr>
            <p:cNvPr id="40" name="直接连接符 39"/>
            <p:cNvCxnSpPr/>
            <p:nvPr/>
          </p:nvCxnSpPr>
          <p:spPr>
            <a:xfrm flipH="1">
              <a:off x="2605258" y="691984"/>
              <a:ext cx="1039545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连接符 1"/>
            <p:cNvCxnSpPr/>
            <p:nvPr/>
          </p:nvCxnSpPr>
          <p:spPr>
            <a:xfrm flipH="1">
              <a:off x="1185913" y="800526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7286472" y="691984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7286472" y="800526"/>
              <a:ext cx="1372336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1"/>
          <a:srcRect b="5960"/>
          <a:stretch>
            <a:fillRect/>
          </a:stretch>
        </p:blipFill>
        <p:spPr>
          <a:xfrm>
            <a:off x="446405" y="1081405"/>
            <a:ext cx="4248785" cy="533019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5128895" y="2414905"/>
            <a:ext cx="5758180" cy="2424430"/>
          </a:xfrm>
          <a:prstGeom prst="roundRect">
            <a:avLst/>
          </a:prstGeom>
          <a:solidFill>
            <a:srgbClr val="98BFF8">
              <a:alpha val="15000"/>
            </a:srgbClr>
          </a:solidFill>
          <a:ln w="152400" cmpd="sng">
            <a:solidFill>
              <a:srgbClr val="F7CC7E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 sz="3200" b="1" dirty="0">
              <a:solidFill>
                <a:srgbClr val="F47457"/>
              </a:solidFill>
              <a:effectLst/>
              <a:latin typeface="楷体" panose="02010609060101010101" charset="-122"/>
              <a:ea typeface="楷体" panose="02010609060101010101" charset="-122"/>
              <a:cs typeface="+mn-ea"/>
              <a:sym typeface="汉仪润圆-65简" panose="00020600040101010101" pitchFamily="18" charset="-122"/>
            </a:endParaRPr>
          </a:p>
          <a:p>
            <a:pPr algn="l"/>
            <a:r>
              <a:rPr lang="zh-CN" altLang="en-US" sz="3200" b="1" dirty="0">
                <a:solidFill>
                  <a:srgbClr val="F47457"/>
                </a:solidFill>
                <a:effectLst/>
                <a:latin typeface="楷体" panose="02010609060101010101" charset="-122"/>
                <a:ea typeface="楷体" panose="02010609060101010101" charset="-122"/>
                <a:cs typeface="+mn-ea"/>
                <a:sym typeface="汉仪润圆-65简" panose="00020600040101010101" pitchFamily="18" charset="-122"/>
              </a:rPr>
              <a:t>外号：小胖老师</a:t>
            </a:r>
            <a:endParaRPr lang="zh-CN" altLang="en-US" sz="3200" b="1" dirty="0">
              <a:solidFill>
                <a:srgbClr val="F47457"/>
              </a:solidFill>
              <a:effectLst/>
              <a:latin typeface="楷体" panose="02010609060101010101" charset="-122"/>
              <a:ea typeface="楷体" panose="02010609060101010101" charset="-122"/>
              <a:cs typeface="+mn-ea"/>
              <a:sym typeface="汉仪润圆-65简" panose="00020600040101010101" pitchFamily="18" charset="-122"/>
            </a:endParaRPr>
          </a:p>
          <a:p>
            <a:pPr algn="l"/>
            <a:endParaRPr lang="zh-CN" altLang="en-US" sz="3200" b="1" dirty="0">
              <a:solidFill>
                <a:srgbClr val="F47457"/>
              </a:solidFill>
              <a:effectLst/>
              <a:latin typeface="楷体" panose="02010609060101010101" charset="-122"/>
              <a:ea typeface="楷体" panose="02010609060101010101" charset="-122"/>
              <a:cs typeface="+mn-ea"/>
              <a:sym typeface="汉仪润圆-65简" panose="00020600040101010101" pitchFamily="18" charset="-122"/>
            </a:endParaRPr>
          </a:p>
          <a:p>
            <a:pPr algn="l"/>
            <a:r>
              <a:rPr lang="zh-CN" altLang="en-US" sz="3200" b="1" dirty="0">
                <a:solidFill>
                  <a:srgbClr val="F47457"/>
                </a:solidFill>
                <a:effectLst/>
                <a:latin typeface="楷体" panose="02010609060101010101" charset="-122"/>
                <a:ea typeface="楷体" panose="02010609060101010101" charset="-122"/>
                <a:cs typeface="+mn-ea"/>
                <a:sym typeface="汉仪润圆-65简" panose="00020600040101010101" pitchFamily="18" charset="-122"/>
              </a:rPr>
              <a:t>年龄：像是</a:t>
            </a:r>
            <a:r>
              <a:rPr lang="en-US" altLang="zh-CN" sz="3200" b="1" dirty="0">
                <a:solidFill>
                  <a:srgbClr val="F47457"/>
                </a:solidFill>
                <a:effectLst/>
                <a:latin typeface="楷体" panose="02010609060101010101" charset="-122"/>
                <a:ea typeface="楷体" panose="02010609060101010101" charset="-122"/>
                <a:cs typeface="+mn-ea"/>
                <a:sym typeface="汉仪润圆-65简" panose="00020600040101010101" pitchFamily="18" charset="-122"/>
              </a:rPr>
              <a:t>25</a:t>
            </a:r>
            <a:r>
              <a:rPr lang="zh-CN" altLang="en-US" sz="3200" b="1" dirty="0">
                <a:solidFill>
                  <a:srgbClr val="F47457"/>
                </a:solidFill>
                <a:effectLst/>
                <a:latin typeface="楷体" panose="02010609060101010101" charset="-122"/>
                <a:ea typeface="楷体" panose="02010609060101010101" charset="-122"/>
                <a:cs typeface="+mn-ea"/>
                <a:sym typeface="汉仪润圆-65简" panose="00020600040101010101" pitchFamily="18" charset="-122"/>
              </a:rPr>
              <a:t>，实际</a:t>
            </a:r>
            <a:r>
              <a:rPr lang="en-US" altLang="zh-CN" sz="3200" b="1" dirty="0">
                <a:solidFill>
                  <a:srgbClr val="F47457"/>
                </a:solidFill>
                <a:effectLst/>
                <a:latin typeface="楷体" panose="02010609060101010101" charset="-122"/>
                <a:ea typeface="楷体" panose="02010609060101010101" charset="-122"/>
                <a:cs typeface="+mn-ea"/>
                <a:sym typeface="汉仪润圆-65简" panose="00020600040101010101" pitchFamily="18" charset="-122"/>
              </a:rPr>
              <a:t>22</a:t>
            </a:r>
            <a:endParaRPr lang="en-US" altLang="zh-CN" sz="3200" b="1" dirty="0">
              <a:solidFill>
                <a:srgbClr val="F47457"/>
              </a:solidFill>
              <a:effectLst/>
              <a:latin typeface="楷体" panose="02010609060101010101" charset="-122"/>
              <a:ea typeface="楷体" panose="02010609060101010101" charset="-122"/>
              <a:cs typeface="+mn-ea"/>
              <a:sym typeface="汉仪润圆-65简" panose="00020600040101010101" pitchFamily="18" charset="-122"/>
            </a:endParaRPr>
          </a:p>
          <a:p>
            <a:pPr algn="l"/>
            <a:endParaRPr lang="en-US" altLang="zh-CN" sz="3200" b="1" dirty="0">
              <a:solidFill>
                <a:srgbClr val="F47457"/>
              </a:solidFill>
              <a:effectLst/>
              <a:latin typeface="楷体" panose="02010609060101010101" charset="-122"/>
              <a:ea typeface="楷体" panose="02010609060101010101" charset="-122"/>
              <a:cs typeface="+mn-ea"/>
              <a:sym typeface="汉仪润圆-65简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46430" y="463550"/>
            <a:ext cx="111410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ym typeface="+mn-ea"/>
              </a:rPr>
              <a:t>7.</a:t>
            </a:r>
            <a:r>
              <a:rPr lang="zh-CN" altLang="en-US" sz="2400" b="1">
                <a:sym typeface="+mn-ea"/>
              </a:rPr>
              <a:t>信息提取（Information Extraction）：</a:t>
            </a:r>
            <a:endParaRPr lang="zh-CN" altLang="en-US" sz="2400" b="1">
              <a:sym typeface="+mn-ea"/>
            </a:endParaRPr>
          </a:p>
          <a:p>
            <a:r>
              <a:rPr lang="zh-CN" altLang="en-US" sz="2400">
                <a:sym typeface="+mn-ea"/>
              </a:rPr>
              <a:t>从非结构化文本中提取结构化信息，如命名实体识别、关系提取等。</a:t>
            </a:r>
            <a:endParaRPr lang="zh-CN" altLang="en-US" sz="2400">
              <a:sym typeface="+mn-ea"/>
            </a:endParaRPr>
          </a:p>
        </p:txBody>
      </p:sp>
      <p:pic>
        <p:nvPicPr>
          <p:cNvPr id="111" name="图片 110"/>
          <p:cNvPicPr/>
          <p:nvPr/>
        </p:nvPicPr>
        <p:blipFill>
          <a:blip r:embed="rId1"/>
          <a:stretch>
            <a:fillRect/>
          </a:stretch>
        </p:blipFill>
        <p:spPr>
          <a:xfrm>
            <a:off x="2198370" y="2051685"/>
            <a:ext cx="7472045" cy="3978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08635" y="508635"/>
            <a:ext cx="1118679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ym typeface="+mn-ea"/>
              </a:rPr>
              <a:t>8.</a:t>
            </a:r>
            <a:r>
              <a:rPr lang="zh-CN" altLang="en-US" sz="2400" b="1">
                <a:sym typeface="+mn-ea"/>
              </a:rPr>
              <a:t>对话系统（Dialogue Systems）：</a:t>
            </a:r>
            <a:endParaRPr lang="zh-CN" altLang="en-US" sz="2400" b="1">
              <a:sym typeface="+mn-ea"/>
            </a:endParaRPr>
          </a:p>
          <a:p>
            <a:r>
              <a:rPr lang="zh-CN" altLang="en-US" sz="2400">
                <a:sym typeface="+mn-ea"/>
              </a:rPr>
              <a:t>也称为聊天机器人，能够与人类进行自然语言对话。</a:t>
            </a:r>
            <a:endParaRPr lang="zh-CN" altLang="en-US" sz="24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3228"/>
          <a:stretch>
            <a:fillRect/>
          </a:stretch>
        </p:blipFill>
        <p:spPr>
          <a:xfrm>
            <a:off x="1066165" y="2693670"/>
            <a:ext cx="5692140" cy="33197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3860" y="1463675"/>
            <a:ext cx="8844280" cy="46564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8160" y="701040"/>
            <a:ext cx="111855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使用浏览器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进行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GLM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体验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01345"/>
            <a:ext cx="10515600" cy="596900"/>
          </a:xfrm>
        </p:spPr>
        <p:txBody>
          <a:bodyPr/>
          <a:p>
            <a:pPr algn="l"/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进入智浦清言，进行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GLM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对话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体验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8400" y="1372235"/>
            <a:ext cx="9429115" cy="47637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54430" y="1069975"/>
            <a:ext cx="1016000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习题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1——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我写一首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诗歌：</a:t>
            </a:r>
            <a:endParaRPr lang="zh-CN" altLang="en-US" sz="24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大家现在先想一想想要写一首什么样子的诗歌。给大家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5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分钟时间讨论一下，我们马上开始让大家一个一个来体验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一下。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可以从诗歌的几个方面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想：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情感：开心、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伤心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歌颂什么：歌颂爱情、亲情、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友情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有什么事物：荷花、菊花、云、雨、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池塘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有什么人物：女孩、男孩、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老人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4375785" y="872490"/>
            <a:ext cx="3187635" cy="460375"/>
            <a:chOff x="4402" y="1374"/>
            <a:chExt cx="5595" cy="725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402" y="1836"/>
              <a:ext cx="5595" cy="237"/>
            </a:xfrm>
            <a:prstGeom prst="rect">
              <a:avLst/>
            </a:prstGeom>
          </p:spPr>
        </p:pic>
        <p:grpSp>
          <p:nvGrpSpPr>
            <p:cNvPr id="33" name="组合 32"/>
            <p:cNvGrpSpPr/>
            <p:nvPr/>
          </p:nvGrpSpPr>
          <p:grpSpPr>
            <a:xfrm>
              <a:off x="4568" y="1374"/>
              <a:ext cx="5349" cy="725"/>
              <a:chOff x="4643" y="1373"/>
              <a:chExt cx="5220" cy="855"/>
            </a:xfrm>
          </p:grpSpPr>
          <p:pic>
            <p:nvPicPr>
              <p:cNvPr id="34" name="图片 33"/>
              <p:cNvPicPr>
                <a:picLocks noChangeAspect="1"/>
              </p:cNvPicPr>
              <p:nvPr/>
            </p:nvPicPr>
            <p:blipFill>
              <a:blip r:embed="rId1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863" y="1918"/>
                <a:ext cx="4675" cy="279"/>
              </a:xfrm>
              <a:prstGeom prst="rect">
                <a:avLst/>
              </a:prstGeom>
            </p:spPr>
          </p:pic>
          <p:sp>
            <p:nvSpPr>
              <p:cNvPr id="35" name="文本框 34"/>
              <p:cNvSpPr txBox="1"/>
              <p:nvPr/>
            </p:nvSpPr>
            <p:spPr>
              <a:xfrm>
                <a:off x="4643" y="1373"/>
                <a:ext cx="5220" cy="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buClrTx/>
                  <a:buSzTx/>
                  <a:buFontTx/>
                </a:pPr>
                <a:r>
                  <a:rPr lang="zh-CN" altLang="en-US" sz="2400" b="1" dirty="0">
                    <a:solidFill>
                      <a:srgbClr val="539AE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搜索浦育平台</a:t>
                </a:r>
                <a:r>
                  <a:rPr lang="zh-CN" altLang="en-US" sz="2400" b="1" dirty="0">
                    <a:solidFill>
                      <a:srgbClr val="539AE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登录</a:t>
                </a:r>
                <a:endParaRPr lang="zh-CN" altLang="en-US" sz="2400" b="1" dirty="0">
                  <a:solidFill>
                    <a:srgbClr val="539AE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680" y="1614805"/>
            <a:ext cx="9048750" cy="44792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785" y="1355090"/>
            <a:ext cx="7134225" cy="29051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0140" y="1371600"/>
            <a:ext cx="9552940" cy="470662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87195" y="2039620"/>
            <a:ext cx="1244600" cy="26733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190" y="947420"/>
            <a:ext cx="10742295" cy="52114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750560" y="1741805"/>
            <a:ext cx="1244600" cy="26733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930" y="1267460"/>
            <a:ext cx="10772140" cy="48641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334260" y="1833880"/>
            <a:ext cx="791845" cy="26733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892800" y="1689735"/>
            <a:ext cx="1244600" cy="26733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3" y="3"/>
            <a:ext cx="12191997" cy="6857997"/>
          </a:xfrm>
        </p:spPr>
      </p:pic>
      <p:cxnSp>
        <p:nvCxnSpPr>
          <p:cNvPr id="10" name="直接箭头连接符 9"/>
          <p:cNvCxnSpPr/>
          <p:nvPr/>
        </p:nvCxnSpPr>
        <p:spPr>
          <a:xfrm>
            <a:off x="1452312" y="1504961"/>
            <a:ext cx="932099" cy="0"/>
          </a:xfrm>
          <a:prstGeom prst="straightConnector1">
            <a:avLst/>
          </a:prstGeom>
          <a:ln w="38100" cmpd="sng">
            <a:solidFill>
              <a:srgbClr val="F7CC7E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ross 17"/>
          <p:cNvSpPr/>
          <p:nvPr/>
        </p:nvSpPr>
        <p:spPr>
          <a:xfrm>
            <a:off x="1402736" y="3215431"/>
            <a:ext cx="195508" cy="195508"/>
          </a:xfrm>
          <a:prstGeom prst="plus">
            <a:avLst>
              <a:gd name="adj" fmla="val 36980"/>
            </a:avLst>
          </a:prstGeom>
          <a:solidFill>
            <a:srgbClr val="02C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润圆-65简" panose="00020600040101010101" pitchFamily="18" charset="-122"/>
              <a:ea typeface="汉仪润圆-65简" panose="00020600040101010101" pitchFamily="18" charset="-122"/>
              <a:cs typeface="+mn-ea"/>
              <a:sym typeface="汉仪润圆-65简" panose="00020600040101010101" pitchFamily="18" charset="-122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1368425" y="1805940"/>
            <a:ext cx="8281670" cy="2166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914400">
              <a:buNone/>
            </a:pPr>
            <a:r>
              <a:rPr lang="zh-CN" altLang="en-US" sz="8800" b="1" cap="all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+mn-ea"/>
                <a:sym typeface="汉仪润圆-65简" panose="00020600040101010101" pitchFamily="18" charset="-122"/>
              </a:rPr>
              <a:t>人工智能</a:t>
            </a:r>
            <a:endParaRPr lang="zh-CN" altLang="en-US" sz="8800" b="1" cap="all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汉仪润圆-65简" panose="00020600040101010101" pitchFamily="18" charset="-122"/>
              <a:ea typeface="汉仪润圆-65简" panose="00020600040101010101" pitchFamily="18" charset="-122"/>
              <a:cs typeface="+mn-ea"/>
              <a:sym typeface="汉仪润圆-65简" panose="00020600040101010101" pitchFamily="18" charset="-122"/>
            </a:endParaRPr>
          </a:p>
          <a:p>
            <a:pPr defTabSz="914400">
              <a:buNone/>
            </a:pPr>
            <a:r>
              <a:rPr lang="en-US" altLang="zh-CN" sz="4400" b="1" cap="all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+mn-ea"/>
                <a:sym typeface="汉仪润圆-65简" panose="00020600040101010101" pitchFamily="18" charset="-122"/>
              </a:rPr>
              <a:t>——</a:t>
            </a:r>
            <a:r>
              <a:rPr lang="zh-CN" altLang="en-US" sz="4400" b="1" cap="all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+mn-ea"/>
                <a:sym typeface="汉仪润圆-65简" panose="00020600040101010101" pitchFamily="18" charset="-122"/>
              </a:rPr>
              <a:t>自然语言</a:t>
            </a:r>
            <a:r>
              <a:rPr lang="zh-CN" altLang="en-US" sz="4400" b="1" cap="all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+mn-ea"/>
                <a:sym typeface="汉仪润圆-65简" panose="00020600040101010101" pitchFamily="18" charset="-122"/>
              </a:rPr>
              <a:t>处理</a:t>
            </a:r>
            <a:endParaRPr lang="zh-CN" altLang="en-US" sz="4400" b="1" cap="all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汉仪润圆-65简" panose="00020600040101010101" pitchFamily="18" charset="-122"/>
              <a:ea typeface="汉仪润圆-65简" panose="00020600040101010101" pitchFamily="18" charset="-122"/>
              <a:cs typeface="+mn-ea"/>
              <a:sym typeface="汉仪润圆-65简" panose="00020600040101010101" pitchFamily="18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381111" y="3770952"/>
            <a:ext cx="618118" cy="0"/>
          </a:xfrm>
          <a:prstGeom prst="line">
            <a:avLst/>
          </a:prstGeom>
          <a:ln>
            <a:solidFill>
              <a:srgbClr val="F7CC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285816" y="3891276"/>
            <a:ext cx="261630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+mn-ea"/>
                <a:sym typeface="汉仪润圆-65简" panose="00020600040101010101" pitchFamily="18" charset="-122"/>
              </a:rPr>
              <a:t>时间只不过是考验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汉仪润圆-65简" panose="00020600040101010101" pitchFamily="18" charset="-122"/>
              <a:ea typeface="汉仪润圆-65简" panose="00020600040101010101" pitchFamily="18" charset="-122"/>
              <a:cs typeface="+mn-ea"/>
              <a:sym typeface="汉仪润圆-65简" panose="00020600040101010101" pitchFamily="18" charset="-122"/>
            </a:endParaRPr>
          </a:p>
          <a:p>
            <a:pPr defTabSz="914400">
              <a:lnSpc>
                <a:spcPct val="150000"/>
              </a:lnSpc>
              <a:defRPr/>
            </a:pP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+mn-ea"/>
                <a:sym typeface="汉仪润圆-65简" panose="00020600040101010101" pitchFamily="18" charset="-122"/>
              </a:rPr>
              <a:t>种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+mn-ea"/>
                <a:sym typeface="汉仪润圆-65简" panose="00020600040101010101" pitchFamily="18" charset="-122"/>
              </a:rPr>
              <a:t>在心中信念丝毫未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+mn-ea"/>
                <a:sym typeface="汉仪润圆-65简" panose="00020600040101010101" pitchFamily="18" charset="-122"/>
              </a:rPr>
              <a:t>减</a:t>
            </a: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汉仪润圆-65简" panose="00020600040101010101" pitchFamily="18" charset="-122"/>
              <a:ea typeface="汉仪润圆-65简" panose="00020600040101010101" pitchFamily="18" charset="-122"/>
              <a:cs typeface="+mn-ea"/>
              <a:sym typeface="汉仪润圆-65简" panose="00020600040101010101" pitchFamily="18" charset="-122"/>
            </a:endParaRPr>
          </a:p>
          <a:p>
            <a:pPr defTabSz="914400">
              <a:lnSpc>
                <a:spcPct val="150000"/>
              </a:lnSpc>
              <a:defRPr/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+mn-ea"/>
                <a:sym typeface="汉仪润圆-65简" panose="00020600040101010101" pitchFamily="18" charset="-122"/>
              </a:rPr>
              <a:t>坚持住 就会拥有属于你的蓝图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汉仪润圆-65简" panose="00020600040101010101" pitchFamily="18" charset="-122"/>
              <a:ea typeface="汉仪润圆-65简" panose="00020600040101010101" pitchFamily="18" charset="-122"/>
              <a:cs typeface="+mn-ea"/>
              <a:sym typeface="汉仪润圆-65简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05265" y="5547360"/>
            <a:ext cx="1869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制作人：程扬名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75055" y="929005"/>
            <a:ext cx="83019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思考：</a:t>
            </a:r>
            <a:endParaRPr lang="zh-CN" altLang="en-US" sz="24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457200" lvl="1" indent="457200"/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自然语言</a:t>
            </a:r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处理这项技术可以</a:t>
            </a:r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用在那些地方</a:t>
            </a:r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呢？</a:t>
            </a:r>
            <a:endParaRPr lang="zh-CN" altLang="en-US" sz="24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457200" lvl="1" indent="457200"/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自然语言处理未来可能有什么样子的发展</a:t>
            </a:r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呢？</a:t>
            </a:r>
            <a:endParaRPr lang="zh-CN" altLang="en-US" sz="24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" y="3"/>
            <a:ext cx="12191997" cy="6857997"/>
          </a:xfrm>
        </p:spPr>
      </p:pic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8264440" y="5153203"/>
            <a:ext cx="247043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914400">
              <a:buNone/>
            </a:pPr>
            <a:r>
              <a:rPr lang="zh-CN" altLang="en-US" sz="1200" cap="all" dirty="0" smtClean="0">
                <a:solidFill>
                  <a:srgbClr val="2A2A47"/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+mn-ea"/>
                <a:sym typeface="汉仪润圆-65简" panose="00020600040101010101" pitchFamily="18" charset="-122"/>
              </a:rPr>
              <a:t>教育教学模板</a:t>
            </a:r>
            <a:endParaRPr lang="zh-CN" altLang="en-US" sz="1200" cap="all" dirty="0">
              <a:solidFill>
                <a:srgbClr val="2A2A47"/>
              </a:solidFill>
              <a:latin typeface="汉仪润圆-65简" panose="00020600040101010101" pitchFamily="18" charset="-122"/>
              <a:ea typeface="汉仪润圆-65简" panose="00020600040101010101" pitchFamily="18" charset="-122"/>
              <a:cs typeface="+mn-ea"/>
              <a:sym typeface="汉仪润圆-65简" panose="00020600040101010101" pitchFamily="18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9643800" y="2857511"/>
            <a:ext cx="932099" cy="0"/>
          </a:xfrm>
          <a:prstGeom prst="straightConnector1">
            <a:avLst/>
          </a:prstGeom>
          <a:ln w="38100" cmpd="sng">
            <a:solidFill>
              <a:srgbClr val="F7CC7E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3179297" y="3158597"/>
            <a:ext cx="7650828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 defTabSz="914400">
              <a:buNone/>
            </a:pPr>
            <a:r>
              <a:rPr lang="zh-CN" altLang="en-US" sz="8800" b="1" cap="all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+mn-ea"/>
                <a:sym typeface="汉仪润圆-65简" panose="00020600040101010101" pitchFamily="18" charset="-122"/>
              </a:rPr>
              <a:t>谢谢聆听</a:t>
            </a:r>
            <a:endParaRPr lang="zh-CN" altLang="en-US" sz="8800" b="1" cap="all" spc="300" dirty="0">
              <a:solidFill>
                <a:schemeClr val="tx1">
                  <a:lumMod val="75000"/>
                  <a:lumOff val="25000"/>
                </a:schemeClr>
              </a:solidFill>
              <a:latin typeface="汉仪润圆-65简" panose="00020600040101010101" pitchFamily="18" charset="-122"/>
              <a:ea typeface="汉仪润圆-65简" panose="00020600040101010101" pitchFamily="18" charset="-122"/>
              <a:cs typeface="+mn-ea"/>
              <a:sym typeface="汉仪润圆-65简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4375785" y="872490"/>
            <a:ext cx="3187635" cy="460375"/>
            <a:chOff x="4402" y="1374"/>
            <a:chExt cx="5595" cy="725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402" y="1836"/>
              <a:ext cx="5595" cy="237"/>
            </a:xfrm>
            <a:prstGeom prst="rect">
              <a:avLst/>
            </a:prstGeom>
          </p:spPr>
        </p:pic>
        <p:grpSp>
          <p:nvGrpSpPr>
            <p:cNvPr id="33" name="组合 32"/>
            <p:cNvGrpSpPr/>
            <p:nvPr/>
          </p:nvGrpSpPr>
          <p:grpSpPr>
            <a:xfrm>
              <a:off x="4568" y="1374"/>
              <a:ext cx="5349" cy="725"/>
              <a:chOff x="4643" y="1373"/>
              <a:chExt cx="5220" cy="855"/>
            </a:xfrm>
          </p:grpSpPr>
          <p:pic>
            <p:nvPicPr>
              <p:cNvPr id="34" name="图片 33"/>
              <p:cNvPicPr>
                <a:picLocks noChangeAspect="1"/>
              </p:cNvPicPr>
              <p:nvPr/>
            </p:nvPicPr>
            <p:blipFill>
              <a:blip r:embed="rId1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863" y="1918"/>
                <a:ext cx="4675" cy="279"/>
              </a:xfrm>
              <a:prstGeom prst="rect">
                <a:avLst/>
              </a:prstGeom>
            </p:spPr>
          </p:pic>
          <p:sp>
            <p:nvSpPr>
              <p:cNvPr id="35" name="文本框 34"/>
              <p:cNvSpPr txBox="1"/>
              <p:nvPr/>
            </p:nvSpPr>
            <p:spPr>
              <a:xfrm>
                <a:off x="4643" y="1373"/>
                <a:ext cx="5220" cy="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buClrTx/>
                  <a:buSzTx/>
                  <a:buFontTx/>
                </a:pPr>
                <a:r>
                  <a:rPr lang="en-US" altLang="zh-CN" sz="2400" b="1" dirty="0">
                    <a:solidFill>
                      <a:srgbClr val="539AE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NLP</a:t>
                </a:r>
                <a:r>
                  <a:rPr lang="zh-CN" altLang="en-US" sz="2400" b="1" dirty="0">
                    <a:solidFill>
                      <a:srgbClr val="539AE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基本</a:t>
                </a:r>
                <a:r>
                  <a:rPr lang="zh-CN" altLang="en-US" sz="2400" b="1" dirty="0">
                    <a:solidFill>
                      <a:srgbClr val="539AE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概念</a:t>
                </a:r>
                <a:endParaRPr lang="zh-CN" altLang="en-US" sz="2400" b="1" dirty="0">
                  <a:solidFill>
                    <a:srgbClr val="539AE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805815" y="1795145"/>
            <a:ext cx="1040574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609600" fontAlgn="auto"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自然语言处理（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Natural Language Processing，简称NLP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）是人工智能（Artificial Intelligence，简称AI）的一个重要分支，它致力于让计算机能够理解、解释和生成人类语言。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609600" fontAlgn="auto"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自然语言处理的基本原理涉及多个学科，包括计算机科学、语言学和统计学。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机器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315" y="4135755"/>
            <a:ext cx="2359025" cy="235902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92785" y="630555"/>
            <a:ext cx="525145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rgbClr val="5B9BD5"/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+mn-ea"/>
                <a:sym typeface="汉仪润圆-65简" panose="00020600040101010101" pitchFamily="18" charset="-122"/>
              </a:rPr>
              <a:t>NLP可以分为</a:t>
            </a:r>
            <a:r>
              <a:rPr lang="zh-CN" altLang="en-US" sz="2800" b="1" dirty="0">
                <a:solidFill>
                  <a:srgbClr val="5B9BD5"/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+mn-ea"/>
                <a:sym typeface="汉仪润圆-65简" panose="00020600040101010101" pitchFamily="18" charset="-122"/>
              </a:rPr>
              <a:t>以下几个主要部分：</a:t>
            </a:r>
            <a:endParaRPr lang="zh-CN" altLang="en-US" sz="2800" b="1" dirty="0">
              <a:solidFill>
                <a:srgbClr val="5B9BD5"/>
              </a:solidFill>
              <a:latin typeface="汉仪润圆-65简" panose="00020600040101010101" pitchFamily="18" charset="-122"/>
              <a:ea typeface="汉仪润圆-65简" panose="00020600040101010101" pitchFamily="18" charset="-122"/>
              <a:cs typeface="+mn-ea"/>
              <a:sym typeface="汉仪润圆-65简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2785" y="1329690"/>
            <a:ext cx="109486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/>
              <a:t>1.</a:t>
            </a:r>
            <a:r>
              <a:rPr lang="zh-CN" altLang="en-US" sz="2400" b="1"/>
              <a:t>语言识别（Speech Recognition）：</a:t>
            </a:r>
            <a:endParaRPr lang="zh-CN" altLang="en-US" sz="2400" b="1"/>
          </a:p>
          <a:p>
            <a:r>
              <a:rPr lang="zh-CN" altLang="en-US" sz="2400"/>
              <a:t>将语音信号转换为文本。这是NLP的一个重要组成部分，尤其在处理口头语言时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2906395" y="2608580"/>
            <a:ext cx="6661785" cy="335534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Click="0">
        <p15:prstTrans prst="drape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75945" y="668020"/>
            <a:ext cx="110401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2.自然语言理解（Natural Language Understanding, NLU）：</a:t>
            </a:r>
            <a:endParaRPr lang="zh-CN" altLang="en-US" sz="2400" b="1"/>
          </a:p>
          <a:p>
            <a:r>
              <a:rPr lang="zh-CN" altLang="en-US" sz="2400"/>
              <a:t>使计算机能够理解文本的含义、意图和情感。这包括词义消歧、句法分析、语义分析等。</a:t>
            </a:r>
            <a:endParaRPr lang="zh-CN" altLang="en-US" sz="2400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411605" y="2426335"/>
            <a:ext cx="4076065" cy="36214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2"/>
          <a:stretch>
            <a:fillRect/>
          </a:stretch>
        </p:blipFill>
        <p:spPr>
          <a:xfrm>
            <a:off x="7060565" y="2394585"/>
            <a:ext cx="3566795" cy="36531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24840" y="591185"/>
            <a:ext cx="110617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ym typeface="+mn-ea"/>
              </a:rPr>
              <a:t>3.自然语言生成（Natural Language Generation, NLG）：</a:t>
            </a:r>
            <a:endParaRPr lang="zh-CN" altLang="en-US" sz="2400" b="1">
              <a:sym typeface="+mn-ea"/>
            </a:endParaRPr>
          </a:p>
          <a:p>
            <a:r>
              <a:rPr lang="zh-CN" altLang="en-US" sz="2400">
                <a:sym typeface="+mn-ea"/>
              </a:rPr>
              <a:t>从结构化数据生成自然语言文本。这可以用于自动报告生成、聊天机器人等。</a:t>
            </a:r>
            <a:endParaRPr lang="zh-CN" altLang="en-US" sz="24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0245" y="2013585"/>
            <a:ext cx="5850890" cy="43916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29260" y="549275"/>
            <a:ext cx="111271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ym typeface="+mn-ea"/>
              </a:rPr>
              <a:t>4.</a:t>
            </a:r>
            <a:r>
              <a:rPr lang="zh-CN" altLang="en-US" sz="2400" b="1">
                <a:sym typeface="+mn-ea"/>
              </a:rPr>
              <a:t>机器翻译（Machine Translation）：</a:t>
            </a:r>
            <a:endParaRPr lang="zh-CN" altLang="en-US" sz="2400" b="1">
              <a:sym typeface="+mn-ea"/>
            </a:endParaRPr>
          </a:p>
          <a:p>
            <a:r>
              <a:rPr lang="zh-CN" altLang="en-US" sz="2400">
                <a:sym typeface="+mn-ea"/>
              </a:rPr>
              <a:t>将一种语言的文本自动翻译成另一种语言。这包括统计机器翻译和神经机器翻译等方法。</a:t>
            </a:r>
            <a:endParaRPr lang="zh-CN" altLang="en-US" sz="2400">
              <a:sym typeface="+mn-ea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558800" y="2916555"/>
            <a:ext cx="5536565" cy="31089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2"/>
          <a:stretch>
            <a:fillRect/>
          </a:stretch>
        </p:blipFill>
        <p:spPr>
          <a:xfrm>
            <a:off x="7029450" y="3775710"/>
            <a:ext cx="4036695" cy="2124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47065" y="462280"/>
            <a:ext cx="108077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ym typeface="+mn-ea"/>
              </a:rPr>
              <a:t>5.</a:t>
            </a:r>
            <a:r>
              <a:rPr lang="zh-CN" altLang="en-US" sz="2400" b="1">
                <a:sym typeface="+mn-ea"/>
              </a:rPr>
              <a:t>情感分析（Sentiment Analysis）：</a:t>
            </a:r>
            <a:endParaRPr lang="zh-CN" altLang="en-US" sz="2400" b="1">
              <a:sym typeface="+mn-ea"/>
            </a:endParaRPr>
          </a:p>
          <a:p>
            <a:r>
              <a:rPr lang="zh-CN" altLang="en-US" sz="2400">
                <a:sym typeface="+mn-ea"/>
              </a:rPr>
              <a:t>识别和分类文本中的情感倾向，如积极、消极或中性。</a:t>
            </a:r>
            <a:endParaRPr lang="zh-CN" altLang="en-US" sz="2400">
              <a:sym typeface="+mn-ea"/>
            </a:endParaRPr>
          </a:p>
        </p:txBody>
      </p:sp>
      <p:pic>
        <p:nvPicPr>
          <p:cNvPr id="107" name="图片 106"/>
          <p:cNvPicPr/>
          <p:nvPr/>
        </p:nvPicPr>
        <p:blipFill>
          <a:blip r:embed="rId1"/>
          <a:stretch>
            <a:fillRect/>
          </a:stretch>
        </p:blipFill>
        <p:spPr>
          <a:xfrm>
            <a:off x="550545" y="1910715"/>
            <a:ext cx="5164455" cy="43072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/>
        </p:nvPicPr>
        <p:blipFill>
          <a:blip r:embed="rId2"/>
          <a:stretch>
            <a:fillRect/>
          </a:stretch>
        </p:blipFill>
        <p:spPr>
          <a:xfrm>
            <a:off x="5530215" y="3322955"/>
            <a:ext cx="6155690" cy="17703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13715" y="543560"/>
            <a:ext cx="111645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ym typeface="+mn-ea"/>
              </a:rPr>
              <a:t>6.</a:t>
            </a:r>
            <a:r>
              <a:rPr lang="zh-CN" altLang="en-US" sz="2400" b="1">
                <a:sym typeface="+mn-ea"/>
              </a:rPr>
              <a:t>文本分类（Text Classification）：</a:t>
            </a:r>
            <a:endParaRPr lang="zh-CN" altLang="en-US" sz="2400" b="1">
              <a:sym typeface="+mn-ea"/>
            </a:endParaRPr>
          </a:p>
          <a:p>
            <a:r>
              <a:rPr lang="zh-CN" altLang="en-US" sz="2400">
                <a:sym typeface="+mn-ea"/>
              </a:rPr>
              <a:t>将文本数据分类到预定义的类别中，如垃圾邮件检测、新闻分类等。</a:t>
            </a:r>
            <a:endParaRPr lang="zh-CN" altLang="en-US" sz="2400">
              <a:sym typeface="+mn-ea"/>
            </a:endParaRPr>
          </a:p>
        </p:txBody>
      </p:sp>
      <p:pic>
        <p:nvPicPr>
          <p:cNvPr id="110" name="图片 109"/>
          <p:cNvPicPr/>
          <p:nvPr/>
        </p:nvPicPr>
        <p:blipFill>
          <a:blip r:embed="rId1"/>
          <a:stretch>
            <a:fillRect/>
          </a:stretch>
        </p:blipFill>
        <p:spPr>
          <a:xfrm>
            <a:off x="1617345" y="1981835"/>
            <a:ext cx="8229600" cy="4114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RESOURCE_RECORD_KEY" val="{&quot;70&quot;:[3314163]}"/>
  <p:tag name="KSO_WM_SLIDE_ITEM_CNT" val="4"/>
</p:tagLst>
</file>

<file path=ppt/tags/tag6.xml><?xml version="1.0" encoding="utf-8"?>
<p:tagLst xmlns:p="http://schemas.openxmlformats.org/presentationml/2006/main">
  <p:tag name="KSO_WM_SLIDE_ITEM_CNT" val="4"/>
</p:tagLst>
</file>

<file path=ppt/tags/tag7.xml><?xml version="1.0" encoding="utf-8"?>
<p:tagLst xmlns:p="http://schemas.openxmlformats.org/presentationml/2006/main">
  <p:tag name="RESOURCE_RECORD_KEY" val="{&quot;70&quot;:[3314163]}"/>
  <p:tag name="KSO_WM_SLIDE_ITEM_CNT" val="4"/>
</p:tagLst>
</file>

<file path=ppt/tags/tag8.xml><?xml version="1.0" encoding="utf-8"?>
<p:tagLst xmlns:p="http://schemas.openxmlformats.org/presentationml/2006/main">
  <p:tag name="RESOURCE_RECORD_KEY" val="{&quot;70&quot;:[3314163]}"/>
  <p:tag name="KSO_WM_SLIDE_ITEM_CNT" val="4"/>
</p:tagLst>
</file>

<file path=ppt/tags/tag9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  <p:tag name="commondata" val="eyJjb3VudCI6MjQsImhkaWQiOiI0ZGE4OTg1NGNkMWMwNjgwYTM3MzgzMGY4OWMzNzU1YyIsInVzZXJDb3VudCI6MjR9"/>
  <p:tag name="resource_record_key" val="{&quot;70&quot;:[3314163]}"/>
</p:tagLst>
</file>

<file path=ppt/theme/theme1.xml><?xml version="1.0" encoding="utf-8"?>
<a:theme xmlns:a="http://schemas.openxmlformats.org/drawingml/2006/main" name="ok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qnwpkok">
      <a:majorFont>
        <a:latin typeface="汉仪润圆-65简"/>
        <a:ea typeface="汉仪润圆-65简"/>
        <a:cs typeface=""/>
      </a:majorFont>
      <a:minorFont>
        <a:latin typeface="汉仪润圆-65简"/>
        <a:ea typeface="汉仪润圆-65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k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qnwpkok">
      <a:majorFont>
        <a:latin typeface="汉仪润圆-65简"/>
        <a:ea typeface="汉仪润圆-65简"/>
        <a:cs typeface=""/>
      </a:majorFont>
      <a:minorFont>
        <a:latin typeface="汉仪润圆-65简"/>
        <a:ea typeface="汉仪润圆-65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汉仪润圆-65简"/>
        <a:ea typeface=""/>
        <a:cs typeface=""/>
        <a:font script="Jpan" typeface="ＭＳ Ｐゴシック"/>
        <a:font script="Hang" typeface="맑은 고딕"/>
        <a:font script="Hans" typeface="汉仪润圆-6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润圆-65简"/>
        <a:ea typeface=""/>
        <a:cs typeface=""/>
        <a:font script="Jpan" typeface="ＭＳ Ｐゴシック"/>
        <a:font script="Hang" typeface="맑은 고딕"/>
        <a:font script="Hans" typeface="汉仪润圆-65简"/>
        <a:font script="Hant" typeface="新細明體"/>
        <a:font script="Arab" typeface="汉仪润圆-65简"/>
        <a:font script="Hebr" typeface="汉仪润圆-65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润圆-65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汉仪润圆-65简"/>
        <a:ea typeface=""/>
        <a:cs typeface=""/>
        <a:font script="Jpan" typeface="ＭＳ Ｐゴシック"/>
        <a:font script="Hang" typeface="맑은 고딕"/>
        <a:font script="Hans" typeface="汉仪润圆-6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润圆-65简"/>
        <a:ea typeface=""/>
        <a:cs typeface=""/>
        <a:font script="Jpan" typeface="ＭＳ Ｐゴシック"/>
        <a:font script="Hang" typeface="맑은 고딕"/>
        <a:font script="Hans" typeface="汉仪润圆-65简"/>
        <a:font script="Hant" typeface="新細明體"/>
        <a:font script="Arab" typeface="汉仪润圆-65简"/>
        <a:font script="Hebr" typeface="汉仪润圆-65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润圆-65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971</Words>
  <Application>WPS 演示</Application>
  <PresentationFormat>宽屏</PresentationFormat>
  <Paragraphs>70</Paragraphs>
  <Slides>21</Slides>
  <Notes>14</Notes>
  <HiddenSlides>1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Arial</vt:lpstr>
      <vt:lpstr>宋体</vt:lpstr>
      <vt:lpstr>Wingdings</vt:lpstr>
      <vt:lpstr>汉仪润圆-65简</vt:lpstr>
      <vt:lpstr>Calibri Light</vt:lpstr>
      <vt:lpstr>微软雅黑</vt:lpstr>
      <vt:lpstr>楷体</vt:lpstr>
      <vt:lpstr>Calibri</vt:lpstr>
      <vt:lpstr>Arial Unicode MS</vt:lpstr>
      <vt:lpstr>汉仪润圆-65简</vt:lpstr>
      <vt:lpstr>Segoe Print</vt:lpstr>
      <vt:lpstr>ok主题</vt:lpstr>
      <vt:lpstr>2_ok主题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进入智浦清言，进行GLM对话体验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WPS_1615374695</cp:lastModifiedBy>
  <cp:revision>106</cp:revision>
  <dcterms:created xsi:type="dcterms:W3CDTF">2021-09-16T12:40:00Z</dcterms:created>
  <dcterms:modified xsi:type="dcterms:W3CDTF">2024-07-14T06:35:06Z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88D224CC6CC54596A364EE1F65642177_11</vt:lpwstr>
  </property>
  <property fmtid="{D5CDD505-2E9C-101B-9397-08002B2CF9AE}" pid="3" name="KSOProductBuildVer">
    <vt:lpwstr>2052-12.1.0.16929</vt:lpwstr>
  </property>
  <property fmtid="{D5CDD505-2E9C-101B-9397-08002B2CF9AE}" pid="4" name="KSOTemplateUUID">
    <vt:lpwstr>v1.0_mb_4bgMDblzMxu7Mn2OGyUcvA==</vt:lpwstr>
  </property>
</Properties>
</file>